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8" r:id="rId3"/>
    <p:sldId id="259" r:id="rId4"/>
    <p:sldId id="260" r:id="rId5"/>
    <p:sldId id="263" r:id="rId6"/>
    <p:sldId id="261" r:id="rId7"/>
    <p:sldId id="262" r:id="rId8"/>
    <p:sldId id="264" r:id="rId9"/>
    <p:sldId id="265" r:id="rId10"/>
    <p:sldId id="266" r:id="rId11"/>
    <p:sldId id="269" r:id="rId12"/>
    <p:sldId id="267" r:id="rId13"/>
    <p:sldId id="268" r:id="rId14"/>
    <p:sldId id="270" r:id="rId15"/>
    <p:sldId id="271" r:id="rId16"/>
    <p:sldId id="273" r:id="rId17"/>
    <p:sldId id="272" r:id="rId18"/>
    <p:sldId id="274" r:id="rId19"/>
    <p:sldId id="275" r:id="rId20"/>
    <p:sldId id="276" r:id="rId21"/>
    <p:sldId id="277" r:id="rId22"/>
    <p:sldId id="279" r:id="rId23"/>
    <p:sldId id="278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03447BB-5D67-496B-8E87-E561075AD55C}" styleName="Stile scuro 1 - Colore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640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147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411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93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086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299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3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525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9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881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8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41390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29" r:id="rId6"/>
    <p:sldLayoutId id="2147483725" r:id="rId7"/>
    <p:sldLayoutId id="2147483726" r:id="rId8"/>
    <p:sldLayoutId id="2147483727" r:id="rId9"/>
    <p:sldLayoutId id="2147483728" r:id="rId10"/>
    <p:sldLayoutId id="2147483730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sana-corrado/RGB-Mosaicing-via-Multigraph-Synchronization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2605D-4388-4345-79FA-8C622E5360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6436" b="1233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1A7DB83-E114-F227-11CB-2CDEF299C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608" y="2299062"/>
            <a:ext cx="10225530" cy="1670771"/>
          </a:xfrm>
        </p:spPr>
        <p:txBody>
          <a:bodyPr>
            <a:normAutofit/>
          </a:bodyPr>
          <a:lstStyle/>
          <a:p>
            <a:r>
              <a:rPr lang="it-IT" sz="4800" b="1" dirty="0">
                <a:latin typeface="Oswald SemiBold" panose="00000700000000000000" pitchFamily="2" charset="0"/>
              </a:rPr>
              <a:t>RGB Image </a:t>
            </a:r>
            <a:r>
              <a:rPr lang="it-IT" sz="4800" b="1" dirty="0" err="1">
                <a:latin typeface="Oswald SemiBold" panose="00000700000000000000" pitchFamily="2" charset="0"/>
              </a:rPr>
              <a:t>Mosaicing</a:t>
            </a:r>
            <a:r>
              <a:rPr lang="it-IT" sz="4800" b="1" dirty="0">
                <a:latin typeface="Oswald SemiBold" panose="00000700000000000000" pitchFamily="2" charset="0"/>
              </a:rPr>
              <a:t> via</a:t>
            </a:r>
            <a:br>
              <a:rPr lang="it-IT" sz="4800" b="1" dirty="0">
                <a:latin typeface="Oswald SemiBold" panose="00000700000000000000" pitchFamily="2" charset="0"/>
              </a:rPr>
            </a:br>
            <a:r>
              <a:rPr lang="it-IT" sz="4800" b="1" dirty="0">
                <a:latin typeface="Oswald SemiBold" panose="00000700000000000000" pitchFamily="2" charset="0"/>
              </a:rPr>
              <a:t>Multi-</a:t>
            </a:r>
            <a:r>
              <a:rPr lang="it-IT" sz="4800" b="1" dirty="0" err="1">
                <a:latin typeface="Oswald SemiBold" panose="00000700000000000000" pitchFamily="2" charset="0"/>
              </a:rPr>
              <a:t>graph</a:t>
            </a:r>
            <a:r>
              <a:rPr lang="it-IT" sz="4800" b="1" dirty="0">
                <a:latin typeface="Oswald SemiBold" panose="00000700000000000000" pitchFamily="2" charset="0"/>
              </a:rPr>
              <a:t> </a:t>
            </a:r>
            <a:r>
              <a:rPr lang="it-IT" sz="4800" b="1" dirty="0" err="1">
                <a:latin typeface="Oswald SemiBold" panose="00000700000000000000" pitchFamily="2" charset="0"/>
              </a:rPr>
              <a:t>synchronization</a:t>
            </a:r>
            <a:endParaRPr lang="it-IT" sz="5400" b="1" dirty="0">
              <a:solidFill>
                <a:schemeClr val="tx1"/>
              </a:solidFill>
              <a:latin typeface="Oswald SemiBold" panose="00000700000000000000" pitchFamily="2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1AF0351-8FA2-479F-7238-BB8E351961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820" y="3968598"/>
            <a:ext cx="10225530" cy="590321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IACV PROJECT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2E9B2F9-2CE8-916A-8F22-0526DA5F822A}"/>
              </a:ext>
            </a:extLst>
          </p:cNvPr>
          <p:cNvSpPr txBox="1"/>
          <p:nvPr/>
        </p:nvSpPr>
        <p:spPr>
          <a:xfrm>
            <a:off x="9647852" y="5738326"/>
            <a:ext cx="2612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Azzoni Francesco</a:t>
            </a:r>
          </a:p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Fasana Corrado</a:t>
            </a:r>
          </a:p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Pasini Samuele</a:t>
            </a:r>
          </a:p>
        </p:txBody>
      </p:sp>
    </p:spTree>
    <p:extLst>
      <p:ext uri="{BB962C8B-B14F-4D97-AF65-F5344CB8AC3E}">
        <p14:creationId xmlns:p14="http://schemas.microsoft.com/office/powerpoint/2010/main" val="2831014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THEORETICAL </a:t>
            </a:r>
            <a:r>
              <a:rPr lang="en-US" sz="6000" b="1" dirty="0" err="1">
                <a:solidFill>
                  <a:schemeClr val="tx1"/>
                </a:solidFill>
                <a:latin typeface="Oswald SemiBold" panose="00000700000000000000" pitchFamily="2" charset="0"/>
              </a:rPr>
              <a:t>BACKGROuND</a:t>
            </a:r>
            <a:endParaRPr lang="en-US" sz="6000" b="1" dirty="0">
              <a:solidFill>
                <a:schemeClr val="tx1"/>
              </a:solidFill>
              <a:latin typeface="Oswald SemiBold" panose="00000700000000000000" pitchFamily="2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71" y="2360101"/>
            <a:ext cx="618288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A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multi-graph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is a directed graph with multi-edges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A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multi-edge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(or multi-arc) is a set of edges having the same source and destination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A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group-labeled multi-graph 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is a multi-graph with a label on every edge (Z)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multi-graph synchronization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is the procedure that, given a 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group-labeled multi-graph, finds an unknow label for each vertex (X)</a:t>
            </a:r>
          </a:p>
          <a:p>
            <a:pPr algn="l">
              <a:buClr>
                <a:schemeClr val="accent1"/>
              </a:buClr>
            </a:pPr>
            <a:endParaRPr lang="en-US" dirty="0">
              <a:latin typeface="NimbusRomNo9L-Medi"/>
            </a:endParaRPr>
          </a:p>
        </p:txBody>
      </p:sp>
      <p:sp>
        <p:nvSpPr>
          <p:cNvPr id="5" name="Connettore 4">
            <a:extLst>
              <a:ext uri="{FF2B5EF4-FFF2-40B4-BE49-F238E27FC236}">
                <a16:creationId xmlns:a16="http://schemas.microsoft.com/office/drawing/2014/main" id="{51E8E975-83C1-CCBB-53DA-77F2FBC741D0}"/>
              </a:ext>
            </a:extLst>
          </p:cNvPr>
          <p:cNvSpPr/>
          <p:nvPr/>
        </p:nvSpPr>
        <p:spPr>
          <a:xfrm>
            <a:off x="7746210" y="2275414"/>
            <a:ext cx="1486928" cy="148692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X1</a:t>
            </a:r>
            <a:endParaRPr lang="it-IT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Connettore 13">
            <a:extLst>
              <a:ext uri="{FF2B5EF4-FFF2-40B4-BE49-F238E27FC236}">
                <a16:creationId xmlns:a16="http://schemas.microsoft.com/office/drawing/2014/main" id="{281313D4-7F3A-9702-6430-0DE9EC75952E}"/>
              </a:ext>
            </a:extLst>
          </p:cNvPr>
          <p:cNvSpPr/>
          <p:nvPr/>
        </p:nvSpPr>
        <p:spPr>
          <a:xfrm>
            <a:off x="10287918" y="4357774"/>
            <a:ext cx="1486928" cy="148692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X2</a:t>
            </a:r>
            <a:endParaRPr lang="it-IT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" name="Connettore curvo 16">
            <a:extLst>
              <a:ext uri="{FF2B5EF4-FFF2-40B4-BE49-F238E27FC236}">
                <a16:creationId xmlns:a16="http://schemas.microsoft.com/office/drawing/2014/main" id="{A334881F-17DB-3757-CA09-D458119C5552}"/>
              </a:ext>
            </a:extLst>
          </p:cNvPr>
          <p:cNvCxnSpPr>
            <a:cxnSpLocks/>
            <a:stCxn id="5" idx="4"/>
            <a:endCxn id="14" idx="2"/>
          </p:cNvCxnSpPr>
          <p:nvPr/>
        </p:nvCxnSpPr>
        <p:spPr>
          <a:xfrm rot="16200000" flipH="1">
            <a:off x="8719348" y="3532668"/>
            <a:ext cx="1338896" cy="1798244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curvo 21">
            <a:extLst>
              <a:ext uri="{FF2B5EF4-FFF2-40B4-BE49-F238E27FC236}">
                <a16:creationId xmlns:a16="http://schemas.microsoft.com/office/drawing/2014/main" id="{E6A61913-3857-EB29-D615-BF329C7DF48E}"/>
              </a:ext>
            </a:extLst>
          </p:cNvPr>
          <p:cNvCxnSpPr>
            <a:cxnSpLocks/>
            <a:stCxn id="5" idx="3"/>
          </p:cNvCxnSpPr>
          <p:nvPr/>
        </p:nvCxnSpPr>
        <p:spPr>
          <a:xfrm rot="16200000" flipH="1">
            <a:off x="8161461" y="3347090"/>
            <a:ext cx="2018932" cy="2413923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541075E9-E24C-8E0D-3E8E-B1EB6B7EDE6C}"/>
              </a:ext>
            </a:extLst>
          </p:cNvPr>
          <p:cNvSpPr txBox="1"/>
          <p:nvPr/>
        </p:nvSpPr>
        <p:spPr>
          <a:xfrm>
            <a:off x="8273667" y="4825388"/>
            <a:ext cx="550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Z1</a:t>
            </a:r>
            <a:endParaRPr lang="it-IT" dirty="0"/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8BB4997E-5213-C6B2-E96B-846C1C2B0A6A}"/>
              </a:ext>
            </a:extLst>
          </p:cNvPr>
          <p:cNvSpPr txBox="1"/>
          <p:nvPr/>
        </p:nvSpPr>
        <p:spPr>
          <a:xfrm>
            <a:off x="9119038" y="4329003"/>
            <a:ext cx="550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Z2</a:t>
            </a:r>
            <a:endParaRPr lang="it-IT" dirty="0"/>
          </a:p>
        </p:txBody>
      </p:sp>
      <p:cxnSp>
        <p:nvCxnSpPr>
          <p:cNvPr id="32" name="Connettore curvo 31">
            <a:extLst>
              <a:ext uri="{FF2B5EF4-FFF2-40B4-BE49-F238E27FC236}">
                <a16:creationId xmlns:a16="http://schemas.microsoft.com/office/drawing/2014/main" id="{747CCBAE-A0C1-9337-0055-06E45CF5215D}"/>
              </a:ext>
            </a:extLst>
          </p:cNvPr>
          <p:cNvCxnSpPr>
            <a:cxnSpLocks/>
            <a:stCxn id="14" idx="0"/>
          </p:cNvCxnSpPr>
          <p:nvPr/>
        </p:nvCxnSpPr>
        <p:spPr>
          <a:xfrm rot="16200000" flipV="1">
            <a:off x="9462813" y="2789205"/>
            <a:ext cx="1338897" cy="1798242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curvo 33">
            <a:extLst>
              <a:ext uri="{FF2B5EF4-FFF2-40B4-BE49-F238E27FC236}">
                <a16:creationId xmlns:a16="http://schemas.microsoft.com/office/drawing/2014/main" id="{D461967A-DE43-697F-7D4C-07B5A7A363C4}"/>
              </a:ext>
            </a:extLst>
          </p:cNvPr>
          <p:cNvCxnSpPr>
            <a:cxnSpLocks/>
            <a:stCxn id="14" idx="7"/>
          </p:cNvCxnSpPr>
          <p:nvPr/>
        </p:nvCxnSpPr>
        <p:spPr>
          <a:xfrm rot="16200000" flipV="1">
            <a:off x="9301764" y="2320203"/>
            <a:ext cx="2032926" cy="2477727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8F7AF809-C081-DF86-C73D-6FB22210736A}"/>
              </a:ext>
            </a:extLst>
          </p:cNvPr>
          <p:cNvSpPr txBox="1"/>
          <p:nvPr/>
        </p:nvSpPr>
        <p:spPr>
          <a:xfrm>
            <a:off x="9749928" y="3429000"/>
            <a:ext cx="537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Z3</a:t>
            </a:r>
            <a:endParaRPr lang="it-IT" dirty="0"/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0B7937F-D97D-69FC-297D-84FB994B5532}"/>
              </a:ext>
            </a:extLst>
          </p:cNvPr>
          <p:cNvSpPr txBox="1"/>
          <p:nvPr/>
        </p:nvSpPr>
        <p:spPr>
          <a:xfrm>
            <a:off x="10725925" y="2741061"/>
            <a:ext cx="537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Z4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90322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MAIN PROCEDURE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69" y="2629185"/>
            <a:ext cx="1066675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main procedure of our approach is based on the application of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MULTISYNC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algorithm to the image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scenario.</a:t>
            </a:r>
          </a:p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procedure can be seen as composed of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three main steps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Graph Building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Image Alignment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Image Stitching</a:t>
            </a:r>
          </a:p>
        </p:txBody>
      </p:sp>
    </p:spTree>
    <p:extLst>
      <p:ext uri="{BB962C8B-B14F-4D97-AF65-F5344CB8AC3E}">
        <p14:creationId xmlns:p14="http://schemas.microsoft.com/office/powerpoint/2010/main" val="2829296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>
                <a:solidFill>
                  <a:schemeClr val="tx1"/>
                </a:solidFill>
                <a:latin typeface="Oswald SemiBold" panose="00000700000000000000" pitchFamily="2" charset="0"/>
              </a:rPr>
              <a:t>GRAPH BUILDING</a:t>
            </a:r>
            <a:endParaRPr lang="en-US" sz="6000" b="1" dirty="0">
              <a:solidFill>
                <a:schemeClr val="tx1"/>
              </a:solidFill>
              <a:latin typeface="Oswald SemiBold" panose="00000700000000000000" pitchFamily="2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71" y="2360101"/>
            <a:ext cx="627102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first step of the proposed approach is the graph building.</a:t>
            </a:r>
          </a:p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It is required to obtain the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group-labeled multi-graph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used by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MULTISYNC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algorithm.</a:t>
            </a:r>
          </a:p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Every vertex is associated to an image of the dataset, then the features of every images are extracted with SIFT.</a:t>
            </a:r>
          </a:p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To obtain the edge-labelling features are matched with FLANN and the </a:t>
            </a:r>
            <a:r>
              <a:rPr lang="en-US" dirty="0" err="1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estimated with RANSAC are used as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labels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multi-graph is then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expanded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following Dal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Cin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et al. procedure to reduce to a simple-graph with initial vertices cloned in multiple replicas.</a:t>
            </a:r>
          </a:p>
          <a:p>
            <a:pPr algn="l">
              <a:buClr>
                <a:schemeClr val="accent1"/>
              </a:buClr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ADC854C-6625-00EF-B114-772B4CAE6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0910" y="2021094"/>
            <a:ext cx="4742672" cy="3683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397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IMAGE ALIGNMENT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71" y="2360101"/>
            <a:ext cx="608990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Given the expanded graph from the previous step, the MULTISYNC algorithm proceeds with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constrained eigenvalues optimization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proposed solution is an adapted version of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spectral solution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with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identity constraints between vertex replicas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l">
              <a:buClr>
                <a:schemeClr val="accent1"/>
              </a:buClr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At the end of the procedure the unknown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vertex labelling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is given as output, so the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Global </a:t>
            </a:r>
            <a:r>
              <a:rPr lang="en-US" dirty="0" err="1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Homography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Estimation is completed. </a:t>
            </a:r>
          </a:p>
          <a:p>
            <a:pPr algn="l">
              <a:buClr>
                <a:schemeClr val="accent1"/>
              </a:buClr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A0E48AE-F8A0-3DC8-AA42-D9197AACF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758" y="1373249"/>
            <a:ext cx="4957594" cy="4111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lemento grafico 2" descr="Frecce a zig zag con riempimento a tinta unita">
            <a:extLst>
              <a:ext uri="{FF2B5EF4-FFF2-40B4-BE49-F238E27FC236}">
                <a16:creationId xmlns:a16="http://schemas.microsoft.com/office/drawing/2014/main" id="{6E2C9B98-80FB-E230-4C00-C54C6CAF81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7930387" y="3006431"/>
            <a:ext cx="650240" cy="650240"/>
          </a:xfrm>
          <a:prstGeom prst="rect">
            <a:avLst/>
          </a:prstGeom>
        </p:spPr>
      </p:pic>
      <p:pic>
        <p:nvPicPr>
          <p:cNvPr id="12" name="Elemento grafico 11" descr="Frecce a zig zag con riempimento a tinta unita">
            <a:extLst>
              <a:ext uri="{FF2B5EF4-FFF2-40B4-BE49-F238E27FC236}">
                <a16:creationId xmlns:a16="http://schemas.microsoft.com/office/drawing/2014/main" id="{B2121545-4654-1126-73B0-9E1B47253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9925953" y="3006431"/>
            <a:ext cx="650240" cy="65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891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IMAGE STITCHING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71" y="2360101"/>
            <a:ext cx="645830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Using the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global </a:t>
            </a:r>
            <a:r>
              <a:rPr lang="en-US" sz="1800" b="0" i="0" u="none" strike="noStrike" baseline="0" dirty="0" err="1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resulting from the image alignment, each image is projected in the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reference frame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l"/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Finally, the obtained images are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fused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into a single wide image using the maximum operator. </a:t>
            </a:r>
          </a:p>
          <a:p>
            <a:pPr algn="l"/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Advanced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image compositing techniques 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could be exploited to improve the qualitative result, but this is not the focus of our research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algn="l">
              <a:buClr>
                <a:schemeClr val="accent1"/>
              </a:buClr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8AD166D4-8329-D9A1-AD6D-364CA70AF30F}"/>
              </a:ext>
            </a:extLst>
          </p:cNvPr>
          <p:cNvGrpSpPr/>
          <p:nvPr/>
        </p:nvGrpSpPr>
        <p:grpSpPr>
          <a:xfrm>
            <a:off x="7582175" y="954947"/>
            <a:ext cx="4028354" cy="4948106"/>
            <a:chOff x="7276916" y="954947"/>
            <a:chExt cx="4028354" cy="4948106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69594405-8125-64C2-93D0-DA59D87CDA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76916" y="954947"/>
              <a:ext cx="4028354" cy="49481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Elemento grafico 11" descr="Frecce a zig zag con riempimento a tinta unita">
              <a:extLst>
                <a:ext uri="{FF2B5EF4-FFF2-40B4-BE49-F238E27FC236}">
                  <a16:creationId xmlns:a16="http://schemas.microsoft.com/office/drawing/2014/main" id="{22424BD7-037A-AB28-743B-12D164BD2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3311476">
              <a:off x="8360047" y="2487516"/>
              <a:ext cx="650240" cy="650240"/>
            </a:xfrm>
            <a:prstGeom prst="rect">
              <a:avLst/>
            </a:prstGeom>
          </p:spPr>
        </p:pic>
        <p:pic>
          <p:nvPicPr>
            <p:cNvPr id="13" name="Elemento grafico 12" descr="Frecce a zig zag con riempimento a tinta unita">
              <a:extLst>
                <a:ext uri="{FF2B5EF4-FFF2-40B4-BE49-F238E27FC236}">
                  <a16:creationId xmlns:a16="http://schemas.microsoft.com/office/drawing/2014/main" id="{824DAEF9-96BB-796A-1D4C-1906427956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8288524" flipH="1">
              <a:off x="9768297" y="2434300"/>
              <a:ext cx="650240" cy="6502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0313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fontScale="775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APPLICATION: </a:t>
            </a:r>
            <a:r>
              <a:rPr lang="en-US" sz="6000" b="1" dirty="0" err="1">
                <a:solidFill>
                  <a:schemeClr val="tx1"/>
                </a:solidFill>
                <a:latin typeface="Oswald SemiBold" panose="00000700000000000000" pitchFamily="2" charset="0"/>
              </a:rPr>
              <a:t>PARTITIoNED</a:t>
            </a:r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 MOSAICING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71" y="2360101"/>
            <a:ext cx="104574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Multi-graph formulation can be used to deal with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partitioned synchronization problems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l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We propose a partitioned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approach to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deal with a large amount of images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l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main steps are: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Graph partitioning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the graph vertices are partitioned into several clusters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Patch synchronization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 each obtained cluster is synchronized using the spectral solution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Patch-graph building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a new graph is constructed based on the results of the previous step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Patch-graph synchronization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multi-graph synchronization is applied to the patch-graph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>
              <a:buClr>
                <a:schemeClr val="accent1"/>
              </a:buClr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339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fontScale="775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APPLICATION: </a:t>
            </a:r>
            <a:r>
              <a:rPr lang="en-US" sz="6000" b="1" dirty="0" err="1">
                <a:solidFill>
                  <a:schemeClr val="tx1"/>
                </a:solidFill>
                <a:latin typeface="Oswald SemiBold" panose="00000700000000000000" pitchFamily="2" charset="0"/>
              </a:rPr>
              <a:t>PARTITIoNED</a:t>
            </a:r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 MOSAICING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D95B061-A6B2-9E2C-466F-84A8FAC65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1063" y="1705369"/>
            <a:ext cx="8019688" cy="438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505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1A7DB83-E114-F227-11CB-2CDEF299C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it-IT" dirty="0">
                <a:solidFill>
                  <a:schemeClr val="tx1"/>
                </a:solidFill>
                <a:latin typeface="Oswald SemiBold" panose="00000700000000000000" pitchFamily="2" charset="0"/>
              </a:rPr>
              <a:t>AGENDA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2605D-4388-4345-79FA-8C622E5360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 l="5859" r="180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161118-E6BB-DB9E-54C4-182B412E65ED}"/>
              </a:ext>
            </a:extLst>
          </p:cNvPr>
          <p:cNvSpPr txBox="1">
            <a:spLocks/>
          </p:cNvSpPr>
          <p:nvPr/>
        </p:nvSpPr>
        <p:spPr>
          <a:xfrm>
            <a:off x="5154191" y="1857205"/>
            <a:ext cx="10515600" cy="349372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Introduction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Related</a:t>
            </a: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work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Proposed</a:t>
            </a: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approach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Experiments</a:t>
            </a:r>
            <a:endParaRPr lang="it-IT" sz="20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7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Methods</a:t>
            </a: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7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Datasets</a:t>
            </a: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7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Setup</a:t>
            </a: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700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Results</a:t>
            </a:r>
            <a:endParaRPr lang="it-IT" sz="17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1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Conclusions</a:t>
            </a: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endParaRPr lang="it-IT" sz="17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5779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METHODS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69" y="2237442"/>
            <a:ext cx="1045743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Several methods are implemented to compare the results: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Basic Stitching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one global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homography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at the time is computed combining pairwise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endParaRPr lang="en-US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Simple-graph stitching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spectral solution is applied to estimate the global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endParaRPr lang="en-US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Edge-averaging stitching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the multi-graph is built but, instead of expanding it, it is reduced to a simple-graph taking as label for every multi-edge the average of the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Multi-graph stitching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our proposed method</a:t>
            </a:r>
            <a:endParaRPr lang="en-US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Multi-patch stitching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our proposed method for partitioned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endParaRPr lang="en-US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Multi-patch edge-averaging stitching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our proposed method for partitioned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applying edge-averaging instead of multi-graph synchronization to the patch-graph</a:t>
            </a:r>
            <a:endParaRPr lang="en-US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>
              <a:buClr>
                <a:schemeClr val="accent1"/>
              </a:buClr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680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DATASETS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68" y="2029694"/>
            <a:ext cx="103913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Several datasets have been used to test our methods.</a:t>
            </a:r>
          </a:p>
          <a:p>
            <a:pPr algn="l"/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Each of them is composed of a set of images taken from the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same camera rotating around the camera </a:t>
            </a:r>
            <a:r>
              <a:rPr lang="en-US" sz="1800" b="0" i="0" u="none" strike="noStrike" baseline="0" dirty="0" err="1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centre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>
              <a:buClr>
                <a:schemeClr val="accent1"/>
              </a:buClr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74166A9-8B53-6AC6-E15A-9722D0AC6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0707" y="3301217"/>
            <a:ext cx="3565534" cy="2421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4C8D545A-C033-C10C-D3AA-F8825D027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632" y="3224315"/>
            <a:ext cx="3922844" cy="249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E2715C9B-D894-A607-594A-01B0D2FF6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222" y="3434386"/>
            <a:ext cx="3762094" cy="2236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855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1A7DB83-E114-F227-11CB-2CDEF299C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it-IT" dirty="0">
                <a:solidFill>
                  <a:schemeClr val="tx1"/>
                </a:solidFill>
                <a:latin typeface="Oswald SemiBold" panose="00000700000000000000" pitchFamily="2" charset="0"/>
              </a:rPr>
              <a:t>AGENDA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2605D-4388-4345-79FA-8C622E5360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 l="5859" r="180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161118-E6BB-DB9E-54C4-182B412E65ED}"/>
              </a:ext>
            </a:extLst>
          </p:cNvPr>
          <p:cNvSpPr txBox="1">
            <a:spLocks/>
          </p:cNvSpPr>
          <p:nvPr/>
        </p:nvSpPr>
        <p:spPr>
          <a:xfrm>
            <a:off x="5154191" y="1857206"/>
            <a:ext cx="10515600" cy="3143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Introduction</a:t>
            </a:r>
            <a:endParaRPr lang="it-IT" sz="20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Related</a:t>
            </a:r>
            <a:r>
              <a:rPr lang="it-IT" sz="20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work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Proposed</a:t>
            </a:r>
            <a:r>
              <a:rPr lang="it-IT" sz="20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approach</a:t>
            </a:r>
            <a:endParaRPr lang="it-IT" sz="20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Experiments</a:t>
            </a:r>
            <a:endParaRPr lang="it-IT" sz="20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Conclusions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it-IT" sz="20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00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SETUP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69" y="2237442"/>
            <a:ext cx="104574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G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iven the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absence of ground truth 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to evaluate the correctness and goodness of the applied methods, we decided to implement a procedure that allows the creation of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noisy images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l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Resulting global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are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compared with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those obtained by applying simple-graph synchronization in a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noise-free scenario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considered as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ground truth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algn="l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error is defined as the </a:t>
            </a:r>
            <a:r>
              <a:rPr lang="en-US" dirty="0" err="1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Frobenius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norm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of the deviation from the identity.</a:t>
            </a:r>
          </a:p>
          <a:p>
            <a:pPr algn="l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experiments have been conducted on different datasets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several times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changing the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noise standard deviation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and the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multi-edge degree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1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RESULTS</a:t>
            </a:r>
          </a:p>
        </p:txBody>
      </p:sp>
      <p:graphicFrame>
        <p:nvGraphicFramePr>
          <p:cNvPr id="10" name="Tabella 6">
            <a:extLst>
              <a:ext uri="{FF2B5EF4-FFF2-40B4-BE49-F238E27FC236}">
                <a16:creationId xmlns:a16="http://schemas.microsoft.com/office/drawing/2014/main" id="{A740B030-9A2C-E173-B373-08FB3E2D99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9482391"/>
              </p:ext>
            </p:extLst>
          </p:nvPr>
        </p:nvGraphicFramePr>
        <p:xfrm>
          <a:off x="1457900" y="1993051"/>
          <a:ext cx="9276200" cy="3981327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1855240">
                  <a:extLst>
                    <a:ext uri="{9D8B030D-6E8A-4147-A177-3AD203B41FA5}">
                      <a16:colId xmlns:a16="http://schemas.microsoft.com/office/drawing/2014/main" val="3619717162"/>
                    </a:ext>
                  </a:extLst>
                </a:gridCol>
                <a:gridCol w="1855240">
                  <a:extLst>
                    <a:ext uri="{9D8B030D-6E8A-4147-A177-3AD203B41FA5}">
                      <a16:colId xmlns:a16="http://schemas.microsoft.com/office/drawing/2014/main" val="4177988035"/>
                    </a:ext>
                  </a:extLst>
                </a:gridCol>
                <a:gridCol w="1855240">
                  <a:extLst>
                    <a:ext uri="{9D8B030D-6E8A-4147-A177-3AD203B41FA5}">
                      <a16:colId xmlns:a16="http://schemas.microsoft.com/office/drawing/2014/main" val="261268800"/>
                    </a:ext>
                  </a:extLst>
                </a:gridCol>
                <a:gridCol w="1855240">
                  <a:extLst>
                    <a:ext uri="{9D8B030D-6E8A-4147-A177-3AD203B41FA5}">
                      <a16:colId xmlns:a16="http://schemas.microsoft.com/office/drawing/2014/main" val="2404445089"/>
                    </a:ext>
                  </a:extLst>
                </a:gridCol>
                <a:gridCol w="1855240">
                  <a:extLst>
                    <a:ext uri="{9D8B030D-6E8A-4147-A177-3AD203B41FA5}">
                      <a16:colId xmlns:a16="http://schemas.microsoft.com/office/drawing/2014/main" val="2784056835"/>
                    </a:ext>
                  </a:extLst>
                </a:gridCol>
              </a:tblGrid>
              <a:tr h="568761"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Method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Sun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Snow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Pognana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Mountain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94137"/>
                  </a:ext>
                </a:extLst>
              </a:tr>
              <a:tr h="568761">
                <a:tc>
                  <a:txBody>
                    <a:bodyPr/>
                    <a:lstStyle/>
                    <a:p>
                      <a:pPr lvl="0" algn="ctr"/>
                      <a:r>
                        <a:rPr lang="it-IT" sz="1100" b="1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Basic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 (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slightly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better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than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Edge-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Averaging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Patch)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Worst</a:t>
                      </a:r>
                      <a:endParaRPr lang="it-IT" sz="1100" dirty="0"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Worst</a:t>
                      </a:r>
                      <a:endParaRPr lang="it-IT" sz="1100" dirty="0"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 (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slightly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better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than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Edge-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Averaging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Patch)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876623"/>
                  </a:ext>
                </a:extLst>
              </a:tr>
              <a:tr h="568761">
                <a:tc>
                  <a:txBody>
                    <a:bodyPr/>
                    <a:lstStyle/>
                    <a:p>
                      <a:pPr lvl="0" algn="ctr"/>
                      <a:r>
                        <a:rPr lang="it-IT" sz="1100" b="1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Simple-</a:t>
                      </a:r>
                      <a:r>
                        <a:rPr lang="it-IT" sz="1100" b="1" dirty="0" err="1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Graph</a:t>
                      </a:r>
                      <a:endParaRPr lang="it-IT" sz="1100" b="1" dirty="0">
                        <a:solidFill>
                          <a:schemeClr val="tx1"/>
                        </a:solidFill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Bad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(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slightly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better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than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Multi-Patch)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Worst</a:t>
                      </a:r>
                      <a:endParaRPr lang="it-IT" sz="1100" dirty="0"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0516355"/>
                  </a:ext>
                </a:extLst>
              </a:tr>
              <a:tr h="568761">
                <a:tc>
                  <a:txBody>
                    <a:bodyPr/>
                    <a:lstStyle/>
                    <a:p>
                      <a:pPr lvl="0" algn="ctr"/>
                      <a:r>
                        <a:rPr lang="it-IT" sz="1100" b="1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Edge-</a:t>
                      </a:r>
                      <a:r>
                        <a:rPr lang="it-IT" sz="1100" b="1" dirty="0" err="1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Averaging</a:t>
                      </a:r>
                      <a:endParaRPr lang="it-IT" sz="1100" b="1" dirty="0">
                        <a:solidFill>
                          <a:schemeClr val="tx1"/>
                        </a:solidFill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711893"/>
                  </a:ext>
                </a:extLst>
              </a:tr>
              <a:tr h="568761">
                <a:tc>
                  <a:txBody>
                    <a:bodyPr/>
                    <a:lstStyle/>
                    <a:p>
                      <a:pPr lvl="0" algn="ctr"/>
                      <a:r>
                        <a:rPr lang="it-IT" sz="1100" b="1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Multi-</a:t>
                      </a:r>
                      <a:r>
                        <a:rPr lang="it-IT" sz="1100" b="1" dirty="0" err="1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Graph</a:t>
                      </a:r>
                      <a:endParaRPr lang="it-IT" sz="1100" b="1" dirty="0">
                        <a:solidFill>
                          <a:schemeClr val="tx1"/>
                        </a:solidFill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Best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3011995"/>
                  </a:ext>
                </a:extLst>
              </a:tr>
              <a:tr h="568761">
                <a:tc>
                  <a:txBody>
                    <a:bodyPr/>
                    <a:lstStyle/>
                    <a:p>
                      <a:pPr lvl="0" algn="ctr"/>
                      <a:r>
                        <a:rPr lang="it-IT" sz="1100" b="1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Multi-Patch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Worst</a:t>
                      </a:r>
                      <a:endParaRPr lang="it-IT" sz="1100" dirty="0"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 (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slightly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better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than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Simple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Graph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 (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slightly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better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than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Simple </a:t>
                      </a:r>
                      <a:r>
                        <a:rPr lang="it-IT" sz="11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Graph</a:t>
                      </a: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1733972"/>
                  </a:ext>
                </a:extLst>
              </a:tr>
              <a:tr h="568761">
                <a:tc>
                  <a:txBody>
                    <a:bodyPr/>
                    <a:lstStyle/>
                    <a:p>
                      <a:pPr lvl="0" algn="ctr"/>
                      <a:r>
                        <a:rPr lang="it-IT" sz="1200" b="1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Edge-</a:t>
                      </a:r>
                      <a:r>
                        <a:rPr lang="it-IT" sz="1200" b="1" dirty="0" err="1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Averaging</a:t>
                      </a:r>
                      <a:r>
                        <a:rPr lang="it-IT" sz="1200" b="1" dirty="0">
                          <a:solidFill>
                            <a:schemeClr val="tx1"/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Patch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it-IT" sz="12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 (</a:t>
                      </a:r>
                      <a:r>
                        <a:rPr lang="it-IT" sz="12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same</a:t>
                      </a:r>
                      <a:r>
                        <a:rPr lang="it-IT" sz="12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as Multi-Patch)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 (</a:t>
                      </a:r>
                      <a:r>
                        <a:rPr lang="it-IT" sz="12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same</a:t>
                      </a:r>
                      <a:r>
                        <a:rPr lang="it-IT" sz="12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as Multi-Patch)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Ok (</a:t>
                      </a:r>
                      <a:r>
                        <a:rPr lang="it-IT" sz="12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slightly</a:t>
                      </a:r>
                      <a:r>
                        <a:rPr lang="it-IT" sz="12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2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better</a:t>
                      </a:r>
                      <a:r>
                        <a:rPr lang="it-IT" sz="12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</a:t>
                      </a:r>
                      <a:r>
                        <a:rPr lang="it-IT" sz="1200" dirty="0" err="1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than</a:t>
                      </a:r>
                      <a:r>
                        <a:rPr lang="it-IT" sz="1200" dirty="0"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 Multi-Patch)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3733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048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1A7DB83-E114-F227-11CB-2CDEF299C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it-IT" dirty="0">
                <a:solidFill>
                  <a:schemeClr val="tx1"/>
                </a:solidFill>
                <a:latin typeface="Oswald SemiBold" panose="00000700000000000000" pitchFamily="2" charset="0"/>
              </a:rPr>
              <a:t>AGENDA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2605D-4388-4345-79FA-8C622E5360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 l="5859" r="180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161118-E6BB-DB9E-54C4-182B412E65ED}"/>
              </a:ext>
            </a:extLst>
          </p:cNvPr>
          <p:cNvSpPr txBox="1">
            <a:spLocks/>
          </p:cNvSpPr>
          <p:nvPr/>
        </p:nvSpPr>
        <p:spPr>
          <a:xfrm>
            <a:off x="5154191" y="1857205"/>
            <a:ext cx="10515600" cy="42726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Introduction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Related</a:t>
            </a: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work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Proposed</a:t>
            </a: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approach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Experiments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1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Conclusions</a:t>
            </a: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8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 </a:t>
            </a:r>
            <a:r>
              <a:rPr lang="it-IT" sz="1800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summarize</a:t>
            </a:r>
            <a:endParaRPr lang="it-IT" sz="18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8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Further</a:t>
            </a:r>
            <a:r>
              <a:rPr lang="it-IT" sz="18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18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research</a:t>
            </a:r>
            <a:endParaRPr lang="it-IT" sz="18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800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References</a:t>
            </a:r>
            <a:endParaRPr lang="it-IT" sz="18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endParaRPr lang="it-IT" sz="17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5397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TO SUMMARIZE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69" y="2237442"/>
            <a:ext cx="1045743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results show the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effectiveness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of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MULTISYNC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applied to a real image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scenario, being very robust in particular in presence of noise and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showing superiority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w.r.t.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other approaches.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results show also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similar performances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for the naive approach based on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edge-averaging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MULTISYNC does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seem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very effective in partitioned </a:t>
            </a:r>
            <a:r>
              <a:rPr lang="en-US" dirty="0" err="1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endParaRPr lang="en-US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908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FURTHER RESEARCH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69" y="2237442"/>
            <a:ext cx="104574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Investigating the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relationship between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results obtained with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Multi-Graph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stitching and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Edge-Averaging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stitching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Investigating the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relationship between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the results obtained with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Multi-patch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stitching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and Multi-patch Edge-Averaging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stitching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Considering the introduction of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multi-arcs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in patch synchronization for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partition </a:t>
            </a:r>
            <a:r>
              <a:rPr lang="en-US" dirty="0" err="1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using MULTISYNC for each cluster</a:t>
            </a:r>
          </a:p>
          <a:p>
            <a:pPr marL="2857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Collecting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more challenging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datasets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to evaluate the performances of multi-graph based methods on real data introducing a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ground truth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615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69" y="1156730"/>
            <a:ext cx="999472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REFERENCES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69" y="2237442"/>
            <a:ext cx="104574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It is possible to find the implementation and the paper about our work at:</a:t>
            </a:r>
          </a:p>
          <a:p>
            <a:pPr algn="l"/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  <a:hlinkClick r:id="rId3"/>
              </a:rPr>
              <a:t>https://github.com/fasana-corrado/RGB-Mosaicing-via-Multigraph-Synchronization</a:t>
            </a:r>
            <a:endParaRPr lang="it-IT" sz="1800" b="0" i="0" u="none" strike="noStrike" baseline="0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endParaRPr lang="it-IT" dirty="0">
              <a:solidFill>
                <a:schemeClr val="accent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Main references are: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2011 - Schroeder et al. – Closed form solutions to multiple-view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homography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estimation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2020 - Arrigoni and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Fusiello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-  Synchronization problems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incomputer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vision with closed-form solutions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2021 - Dal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Cin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et al. - Synchronization of group-labelled multi-graphs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The complete references are reported in the paper.</a:t>
            </a:r>
          </a:p>
        </p:txBody>
      </p:sp>
    </p:spTree>
    <p:extLst>
      <p:ext uri="{BB962C8B-B14F-4D97-AF65-F5344CB8AC3E}">
        <p14:creationId xmlns:p14="http://schemas.microsoft.com/office/powerpoint/2010/main" val="767344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2605D-4388-4345-79FA-8C622E5360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000"/>
          </a:blip>
          <a:srcRect t="6436" b="12336"/>
          <a:stretch/>
        </p:blipFill>
        <p:spPr>
          <a:xfrm>
            <a:off x="34232" y="0"/>
            <a:ext cx="12191980" cy="6857990"/>
          </a:xfrm>
          <a:prstGeom prst="rect">
            <a:avLst/>
          </a:prstGeom>
          <a:solidFill>
            <a:schemeClr val="accent3">
              <a:lumMod val="50000"/>
              <a:alpha val="0"/>
            </a:schemeClr>
          </a:solidFill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1A7DB83-E114-F227-11CB-2CDEF299C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7457" y="1423850"/>
            <a:ext cx="10225530" cy="1670771"/>
          </a:xfrm>
        </p:spPr>
        <p:txBody>
          <a:bodyPr>
            <a:normAutofit/>
          </a:bodyPr>
          <a:lstStyle/>
          <a:p>
            <a:pPr algn="ctr"/>
            <a:r>
              <a:rPr lang="it-IT" sz="4800" b="1" dirty="0">
                <a:solidFill>
                  <a:schemeClr val="accent1"/>
                </a:solidFill>
                <a:latin typeface="Oswald SemiBold" panose="00000700000000000000" pitchFamily="2" charset="0"/>
              </a:rPr>
              <a:t>THANK </a:t>
            </a:r>
            <a:r>
              <a:rPr lang="it-IT" sz="4800" b="1" dirty="0" err="1">
                <a:solidFill>
                  <a:schemeClr val="accent1"/>
                </a:solidFill>
                <a:latin typeface="Oswald SemiBold" panose="00000700000000000000" pitchFamily="2" charset="0"/>
              </a:rPr>
              <a:t>You</a:t>
            </a:r>
            <a:r>
              <a:rPr lang="it-IT" sz="4800" b="1" dirty="0">
                <a:solidFill>
                  <a:schemeClr val="accent1"/>
                </a:solidFill>
                <a:latin typeface="Oswald SemiBold" panose="00000700000000000000" pitchFamily="2" charset="0"/>
              </a:rPr>
              <a:t> FOR THE </a:t>
            </a:r>
            <a:r>
              <a:rPr lang="it-IT" sz="4800" b="1" dirty="0" err="1">
                <a:solidFill>
                  <a:schemeClr val="accent1"/>
                </a:solidFill>
                <a:latin typeface="Oswald SemiBold" panose="00000700000000000000" pitchFamily="2" charset="0"/>
              </a:rPr>
              <a:t>ATTENTIoN</a:t>
            </a:r>
            <a:endParaRPr lang="it-IT" sz="5400" b="1" dirty="0">
              <a:solidFill>
                <a:schemeClr val="accent1"/>
              </a:solidFill>
              <a:latin typeface="Oswald SemiBold" panose="00000700000000000000" pitchFamily="2" charset="0"/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2E9B2F9-2CE8-916A-8F22-0526DA5F822A}"/>
              </a:ext>
            </a:extLst>
          </p:cNvPr>
          <p:cNvSpPr txBox="1"/>
          <p:nvPr/>
        </p:nvSpPr>
        <p:spPr>
          <a:xfrm>
            <a:off x="4823936" y="4097259"/>
            <a:ext cx="2612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Azzoni Francesco</a:t>
            </a:r>
          </a:p>
          <a:p>
            <a:pPr algn="ctr"/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Fasana Corrado</a:t>
            </a:r>
          </a:p>
          <a:p>
            <a:pPr algn="ctr"/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Pasini Samuele</a:t>
            </a:r>
          </a:p>
        </p:txBody>
      </p:sp>
    </p:spTree>
    <p:extLst>
      <p:ext uri="{BB962C8B-B14F-4D97-AF65-F5344CB8AC3E}">
        <p14:creationId xmlns:p14="http://schemas.microsoft.com/office/powerpoint/2010/main" val="1177025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1A7DB83-E114-F227-11CB-2CDEF299C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it-IT" dirty="0">
                <a:solidFill>
                  <a:schemeClr val="tx1"/>
                </a:solidFill>
                <a:latin typeface="Oswald SemiBold" panose="00000700000000000000" pitchFamily="2" charset="0"/>
              </a:rPr>
              <a:t>AGENDA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2605D-4388-4345-79FA-8C622E5360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 l="5859" r="180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161118-E6BB-DB9E-54C4-182B412E65ED}"/>
              </a:ext>
            </a:extLst>
          </p:cNvPr>
          <p:cNvSpPr txBox="1">
            <a:spLocks/>
          </p:cNvSpPr>
          <p:nvPr/>
        </p:nvSpPr>
        <p:spPr>
          <a:xfrm>
            <a:off x="5163521" y="1315823"/>
            <a:ext cx="6123409" cy="42263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Introduction</a:t>
            </a:r>
            <a:endParaRPr lang="it-IT" sz="20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it-IT" sz="16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Image </a:t>
            </a:r>
            <a:r>
              <a:rPr lang="it-IT" sz="16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endParaRPr lang="it-IT" sz="16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it-IT" sz="16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Image </a:t>
            </a:r>
            <a:r>
              <a:rPr lang="it-IT" sz="1600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</a:t>
            </a:r>
            <a:r>
              <a:rPr lang="it-IT" sz="16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lignment</a:t>
            </a:r>
            <a:endParaRPr lang="it-IT" sz="16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 algn="l">
              <a:buFont typeface="Wingdings" panose="05000000000000000000" pitchFamily="2" charset="2"/>
              <a:buChar char="§"/>
            </a:pPr>
            <a:r>
              <a:rPr lang="it-IT" sz="16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Our </a:t>
            </a:r>
            <a:r>
              <a:rPr lang="it-IT" sz="16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contributions</a:t>
            </a:r>
            <a:endParaRPr lang="it-IT" sz="16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Related</a:t>
            </a: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work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Proposed</a:t>
            </a: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approach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Experiments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Conclusions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506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70" y="1156730"/>
            <a:ext cx="719807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IMAGE MOSAICING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9CAF526-1B2A-0EB6-CF9F-F7B61C6A40CE}"/>
              </a:ext>
            </a:extLst>
          </p:cNvPr>
          <p:cNvSpPr txBox="1"/>
          <p:nvPr/>
        </p:nvSpPr>
        <p:spPr>
          <a:xfrm>
            <a:off x="550816" y="2021094"/>
            <a:ext cx="629065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Image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refers to the problem of aligning/registering multiple images in a bigger one leveraging on homographic transformation.</a:t>
            </a: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Two steps are required:</a:t>
            </a: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Image alignment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it allows to estimate the transformation that should be applied to the images to obtain the mosaic.</a:t>
            </a: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Image compositing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: it defines a way to select a final compositing surface and decide how to optimally blend image pixels to minimize unnatural effects such as seams, blur, and ghosting.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9333C37-3DE5-7D78-6191-2EEC6BDD8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2291" y="1046544"/>
            <a:ext cx="4107037" cy="4539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321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70" y="1156730"/>
            <a:ext cx="719807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IMAGE ALIGNMENT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9CAF526-1B2A-0EB6-CF9F-F7B61C6A40CE}"/>
              </a:ext>
            </a:extLst>
          </p:cNvPr>
          <p:cNvSpPr txBox="1"/>
          <p:nvPr/>
        </p:nvSpPr>
        <p:spPr>
          <a:xfrm>
            <a:off x="496190" y="2128681"/>
            <a:ext cx="719807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lvl="0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There are several image alignment approaches in the literature. Some of them are based on graph synchronization.</a:t>
            </a:r>
          </a:p>
          <a:p>
            <a:pPr marL="114300" lvl="0" rtl="0">
              <a:spcBef>
                <a:spcPts val="0"/>
              </a:spcBef>
              <a:spcAft>
                <a:spcPts val="0"/>
              </a:spcAft>
              <a:buSzPts val="1800"/>
            </a:pPr>
            <a:endParaRPr lang="en-US" sz="1800" b="0" i="0" u="none" strike="noStrike" baseline="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14300" lvl="0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Standard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synchronization methods 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are a way to simultaneously estimate global </a:t>
            </a:r>
            <a:r>
              <a:rPr lang="en-US" sz="1800" b="0" i="0" u="none" strike="noStrike" baseline="0" dirty="0" err="1"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for all the images, avoiding the fact that the errors accumulate when adding an image at a time to the mosaic.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21" name="Straight Connector 110">
            <a:extLst>
              <a:ext uri="{FF2B5EF4-FFF2-40B4-BE49-F238E27FC236}">
                <a16:creationId xmlns:a16="http://schemas.microsoft.com/office/drawing/2014/main" id="{004964E6-DA84-4619-0C6A-3BBE23FCD2CE}"/>
              </a:ext>
            </a:extLst>
          </p:cNvPr>
          <p:cNvCxnSpPr>
            <a:cxnSpLocks/>
            <a:stCxn id="26" idx="0"/>
            <a:endCxn id="35" idx="2"/>
          </p:cNvCxnSpPr>
          <p:nvPr/>
        </p:nvCxnSpPr>
        <p:spPr>
          <a:xfrm flipH="1">
            <a:off x="8018570" y="958951"/>
            <a:ext cx="2161" cy="4414063"/>
          </a:xfrm>
          <a:prstGeom prst="line">
            <a:avLst/>
          </a:pr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22" name="Oval 15">
            <a:extLst>
              <a:ext uri="{FF2B5EF4-FFF2-40B4-BE49-F238E27FC236}">
                <a16:creationId xmlns:a16="http://schemas.microsoft.com/office/drawing/2014/main" id="{1DA86C18-F85E-97F2-B492-ACAE66C9F710}"/>
              </a:ext>
            </a:extLst>
          </p:cNvPr>
          <p:cNvSpPr/>
          <p:nvPr/>
        </p:nvSpPr>
        <p:spPr>
          <a:xfrm>
            <a:off x="7734761" y="3602302"/>
            <a:ext cx="567619" cy="567619"/>
          </a:xfrm>
          <a:prstGeom prst="ellipse">
            <a:avLst/>
          </a:prstGeom>
          <a:solidFill>
            <a:schemeClr val="accent1"/>
          </a:solidFill>
          <a:ln w="28575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>
              <a:ln>
                <a:noFill/>
              </a:ln>
              <a:solidFill>
                <a:srgbClr val="D58C2E">
                  <a:lumMod val="5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113">
            <a:extLst>
              <a:ext uri="{FF2B5EF4-FFF2-40B4-BE49-F238E27FC236}">
                <a16:creationId xmlns:a16="http://schemas.microsoft.com/office/drawing/2014/main" id="{EF8C2035-2CA7-6290-C8A6-7549E21D7F45}"/>
              </a:ext>
            </a:extLst>
          </p:cNvPr>
          <p:cNvSpPr txBox="1"/>
          <p:nvPr/>
        </p:nvSpPr>
        <p:spPr>
          <a:xfrm>
            <a:off x="7694263" y="3704357"/>
            <a:ext cx="64861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457200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Calibri Light" panose="020F0302020204030204"/>
              </a:rPr>
              <a:t>03</a:t>
            </a:r>
            <a:endParaRPr lang="en-ID" b="1" dirty="0">
              <a:solidFill>
                <a:schemeClr val="accent6">
                  <a:lumMod val="50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2EAB1054-36AA-62B8-1D20-FB9DD24F63F3}"/>
              </a:ext>
            </a:extLst>
          </p:cNvPr>
          <p:cNvSpPr/>
          <p:nvPr/>
        </p:nvSpPr>
        <p:spPr>
          <a:xfrm>
            <a:off x="7736921" y="2309184"/>
            <a:ext cx="567619" cy="567619"/>
          </a:xfrm>
          <a:prstGeom prst="ellipse">
            <a:avLst/>
          </a:prstGeom>
          <a:solidFill>
            <a:schemeClr val="accent1"/>
          </a:solidFill>
          <a:ln w="28575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>
              <a:ln>
                <a:noFill/>
              </a:ln>
              <a:solidFill>
                <a:srgbClr val="D58C2E">
                  <a:lumMod val="5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TextBox 112">
            <a:extLst>
              <a:ext uri="{FF2B5EF4-FFF2-40B4-BE49-F238E27FC236}">
                <a16:creationId xmlns:a16="http://schemas.microsoft.com/office/drawing/2014/main" id="{DBB4E1D8-1A7A-CC86-151B-9BA98738FB74}"/>
              </a:ext>
            </a:extLst>
          </p:cNvPr>
          <p:cNvSpPr txBox="1"/>
          <p:nvPr/>
        </p:nvSpPr>
        <p:spPr>
          <a:xfrm>
            <a:off x="7694263" y="2398761"/>
            <a:ext cx="64861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457200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Calibri Light" panose="020F0302020204030204"/>
              </a:rPr>
              <a:t>02</a:t>
            </a:r>
            <a:endParaRPr lang="en-ID" b="1" dirty="0">
              <a:solidFill>
                <a:schemeClr val="accent6">
                  <a:lumMod val="50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26" name="Oval 13">
            <a:extLst>
              <a:ext uri="{FF2B5EF4-FFF2-40B4-BE49-F238E27FC236}">
                <a16:creationId xmlns:a16="http://schemas.microsoft.com/office/drawing/2014/main" id="{9EF78C32-DFCD-FC7A-11BB-F3B503C64504}"/>
              </a:ext>
            </a:extLst>
          </p:cNvPr>
          <p:cNvSpPr/>
          <p:nvPr/>
        </p:nvSpPr>
        <p:spPr>
          <a:xfrm>
            <a:off x="7736921" y="958951"/>
            <a:ext cx="567619" cy="567619"/>
          </a:xfrm>
          <a:prstGeom prst="ellipse">
            <a:avLst/>
          </a:prstGeom>
          <a:solidFill>
            <a:schemeClr val="accent1"/>
          </a:solidFill>
          <a:ln w="28575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>
              <a:ln>
                <a:noFill/>
              </a:ln>
              <a:solidFill>
                <a:srgbClr val="D58C2E">
                  <a:lumMod val="5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TextBox 111">
            <a:extLst>
              <a:ext uri="{FF2B5EF4-FFF2-40B4-BE49-F238E27FC236}">
                <a16:creationId xmlns:a16="http://schemas.microsoft.com/office/drawing/2014/main" id="{4D9E2DA0-9D9F-9EF6-8FD1-415C891B872A}"/>
              </a:ext>
            </a:extLst>
          </p:cNvPr>
          <p:cNvSpPr txBox="1"/>
          <p:nvPr/>
        </p:nvSpPr>
        <p:spPr>
          <a:xfrm>
            <a:off x="7771681" y="1049143"/>
            <a:ext cx="49377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457200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Calibri Light" panose="020F0302020204030204"/>
              </a:rPr>
              <a:t>01</a:t>
            </a:r>
            <a:endParaRPr lang="en-ID" b="1" dirty="0">
              <a:solidFill>
                <a:schemeClr val="accent6">
                  <a:lumMod val="50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EA63E7FC-0A3C-8A1F-CC95-7D1DDE93B0E2}"/>
              </a:ext>
            </a:extLst>
          </p:cNvPr>
          <p:cNvSpPr txBox="1"/>
          <p:nvPr/>
        </p:nvSpPr>
        <p:spPr>
          <a:xfrm>
            <a:off x="8299705" y="802912"/>
            <a:ext cx="2992179" cy="992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spcAft>
                <a:spcPts val="300"/>
              </a:spcAft>
              <a:buSzPts val="1800"/>
            </a:pPr>
            <a:r>
              <a:rPr lang="en-US" sz="2000" dirty="0">
                <a:solidFill>
                  <a:schemeClr val="accent1"/>
                </a:solidFill>
                <a:latin typeface="Oswald SemiBold" panose="00000700000000000000" pitchFamily="2" charset="0"/>
              </a:rPr>
              <a:t>Feature Extraction</a:t>
            </a:r>
          </a:p>
          <a:p>
            <a:pPr marL="228600">
              <a:spcAft>
                <a:spcPts val="300"/>
              </a:spcAft>
              <a:buSzPts val="1800"/>
            </a:pP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 an algorithm to extract features from the images (</a:t>
            </a:r>
            <a:r>
              <a:rPr lang="en-US" sz="1200" i="1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e.g.</a:t>
            </a: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SIFT</a:t>
            </a: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).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83E0E559-F139-C798-29F1-E6FE267013CF}"/>
              </a:ext>
            </a:extLst>
          </p:cNvPr>
          <p:cNvSpPr txBox="1"/>
          <p:nvPr/>
        </p:nvSpPr>
        <p:spPr>
          <a:xfrm>
            <a:off x="8316231" y="2046360"/>
            <a:ext cx="3359148" cy="992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spcAft>
                <a:spcPts val="300"/>
              </a:spcAft>
              <a:buSzPts val="1800"/>
            </a:pPr>
            <a:r>
              <a:rPr lang="en-US" sz="2000" dirty="0">
                <a:solidFill>
                  <a:schemeClr val="accent1"/>
                </a:solidFill>
                <a:latin typeface="Oswald SemiBold" panose="00000700000000000000" pitchFamily="2" charset="0"/>
              </a:rPr>
              <a:t>Feature Matching</a:t>
            </a:r>
          </a:p>
          <a:p>
            <a:pPr marL="228600">
              <a:spcAft>
                <a:spcPts val="300"/>
              </a:spcAft>
              <a:buSzPts val="1800"/>
            </a:pP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 an algorithm to match the features of pair of images obtaining a set of correspondences (</a:t>
            </a:r>
            <a:r>
              <a:rPr lang="en-US" sz="1200" i="1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e.g.</a:t>
            </a: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FLANN</a:t>
            </a: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).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B15F9559-B126-4B9C-8A8C-C68D755F9187}"/>
              </a:ext>
            </a:extLst>
          </p:cNvPr>
          <p:cNvSpPr txBox="1"/>
          <p:nvPr/>
        </p:nvSpPr>
        <p:spPr>
          <a:xfrm>
            <a:off x="8342875" y="3259183"/>
            <a:ext cx="3672065" cy="1300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spcAft>
                <a:spcPts val="300"/>
              </a:spcAft>
              <a:buSzPts val="1800"/>
            </a:pPr>
            <a:r>
              <a:rPr lang="en-US" sz="2000" dirty="0">
                <a:solidFill>
                  <a:schemeClr val="accent1"/>
                </a:solidFill>
                <a:latin typeface="Oswald SemiBold" panose="00000700000000000000" pitchFamily="2" charset="0"/>
              </a:rPr>
              <a:t>Pairwise </a:t>
            </a:r>
            <a:r>
              <a:rPr lang="en-US" sz="2000" dirty="0" err="1">
                <a:solidFill>
                  <a:schemeClr val="accent1"/>
                </a:solidFill>
                <a:latin typeface="Oswald SemiBold" panose="00000700000000000000" pitchFamily="2" charset="0"/>
              </a:rPr>
              <a:t>homography</a:t>
            </a:r>
            <a:r>
              <a:rPr lang="en-US" sz="2000" dirty="0">
                <a:solidFill>
                  <a:schemeClr val="accent1"/>
                </a:solidFill>
                <a:latin typeface="Oswald SemiBold" panose="00000700000000000000" pitchFamily="2" charset="0"/>
              </a:rPr>
              <a:t> estimation</a:t>
            </a:r>
          </a:p>
          <a:p>
            <a:pPr marL="228600">
              <a:spcAft>
                <a:spcPts val="300"/>
              </a:spcAft>
              <a:buSzPts val="1800"/>
            </a:pP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 an algorithm to perform robust </a:t>
            </a:r>
            <a:r>
              <a:rPr lang="en-US" sz="1200" dirty="0" err="1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homography</a:t>
            </a: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estimation starting from the identified correspondences (</a:t>
            </a:r>
            <a:r>
              <a:rPr lang="en-US" sz="1200" i="1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e.g.</a:t>
            </a: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RANSAC</a:t>
            </a: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).</a:t>
            </a:r>
          </a:p>
        </p:txBody>
      </p:sp>
      <p:sp>
        <p:nvSpPr>
          <p:cNvPr id="34" name="Oval 15">
            <a:extLst>
              <a:ext uri="{FF2B5EF4-FFF2-40B4-BE49-F238E27FC236}">
                <a16:creationId xmlns:a16="http://schemas.microsoft.com/office/drawing/2014/main" id="{5F7C615D-8953-6633-E6BA-05BA87E34EA0}"/>
              </a:ext>
            </a:extLst>
          </p:cNvPr>
          <p:cNvSpPr/>
          <p:nvPr/>
        </p:nvSpPr>
        <p:spPr>
          <a:xfrm>
            <a:off x="7734761" y="4891477"/>
            <a:ext cx="567619" cy="567619"/>
          </a:xfrm>
          <a:prstGeom prst="ellipse">
            <a:avLst/>
          </a:prstGeom>
          <a:solidFill>
            <a:schemeClr val="accent1"/>
          </a:solidFill>
          <a:ln w="28575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>
              <a:ln>
                <a:noFill/>
              </a:ln>
              <a:solidFill>
                <a:srgbClr val="D58C2E">
                  <a:lumMod val="5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TextBox 113">
            <a:extLst>
              <a:ext uri="{FF2B5EF4-FFF2-40B4-BE49-F238E27FC236}">
                <a16:creationId xmlns:a16="http://schemas.microsoft.com/office/drawing/2014/main" id="{3ADC8FCE-B276-2A87-ADF1-3A2AD33778AD}"/>
              </a:ext>
            </a:extLst>
          </p:cNvPr>
          <p:cNvSpPr txBox="1"/>
          <p:nvPr/>
        </p:nvSpPr>
        <p:spPr>
          <a:xfrm>
            <a:off x="7694264" y="5003682"/>
            <a:ext cx="64861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457200"/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Calibri Light" panose="020F0302020204030204"/>
              </a:rPr>
              <a:t>04</a:t>
            </a:r>
            <a:endParaRPr lang="en-ID" b="1" dirty="0">
              <a:solidFill>
                <a:schemeClr val="accent6">
                  <a:lumMod val="50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A12F0FFA-89CC-9C6F-A1AD-F3D31EB4B104}"/>
              </a:ext>
            </a:extLst>
          </p:cNvPr>
          <p:cNvSpPr txBox="1"/>
          <p:nvPr/>
        </p:nvSpPr>
        <p:spPr>
          <a:xfrm>
            <a:off x="8316231" y="4727657"/>
            <a:ext cx="3669903" cy="992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spcAft>
                <a:spcPts val="300"/>
              </a:spcAft>
              <a:buSzPts val="1800"/>
            </a:pPr>
            <a:r>
              <a:rPr lang="en-US" sz="2000" dirty="0">
                <a:solidFill>
                  <a:schemeClr val="accent1"/>
                </a:solidFill>
                <a:latin typeface="Oswald SemiBold" panose="00000700000000000000" pitchFamily="2" charset="0"/>
              </a:rPr>
              <a:t>Global </a:t>
            </a:r>
            <a:r>
              <a:rPr lang="en-US" sz="2000" dirty="0" err="1">
                <a:solidFill>
                  <a:schemeClr val="accent1"/>
                </a:solidFill>
                <a:latin typeface="Oswald SemiBold" panose="00000700000000000000" pitchFamily="2" charset="0"/>
              </a:rPr>
              <a:t>homography</a:t>
            </a:r>
            <a:r>
              <a:rPr lang="en-US" sz="2000" dirty="0">
                <a:solidFill>
                  <a:schemeClr val="accent1"/>
                </a:solidFill>
                <a:latin typeface="Oswald SemiBold" panose="00000700000000000000" pitchFamily="2" charset="0"/>
              </a:rPr>
              <a:t> estimation</a:t>
            </a:r>
          </a:p>
          <a:p>
            <a:pPr marL="228600">
              <a:spcAft>
                <a:spcPts val="300"/>
              </a:spcAft>
              <a:buSzPts val="1800"/>
            </a:pP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Compute the </a:t>
            </a:r>
            <a:r>
              <a: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final transformation </a:t>
            </a:r>
            <a:r>
              <a:rPr lang="en-US" sz="1200" dirty="0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 apply to the images to obtain the mosaic, starting from pairwise </a:t>
            </a:r>
            <a:r>
              <a:rPr lang="en-US" sz="1200" dirty="0" err="1">
                <a:solidFill>
                  <a:prstClr val="whit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endParaRPr lang="en-US" sz="1200" dirty="0">
              <a:solidFill>
                <a:prstClr val="whit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410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70" y="1156730"/>
            <a:ext cx="719807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OUR CONTRIBUTIONs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806570" y="2127672"/>
            <a:ext cx="903722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Our main contributions can be summarized as follow: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We exploit the recent advances in the synchronization problem to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implement a multi-graph synchronization-based technique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to estimate global </a:t>
            </a:r>
            <a:r>
              <a:rPr lang="en-US" sz="1800" b="0" i="0" u="none" strike="noStrike" baseline="0" dirty="0" err="1"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for </a:t>
            </a:r>
            <a:r>
              <a:rPr lang="it-IT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image </a:t>
            </a:r>
            <a:r>
              <a:rPr lang="it-IT" sz="1800" b="0" i="0" u="none" strike="noStrike" baseline="0" dirty="0" err="1"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r>
              <a:rPr lang="it-IT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We exploit the application of multi-graph synchronization to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solve partitioned synchronization problems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estimating global </a:t>
            </a:r>
            <a:r>
              <a:rPr lang="en-US" sz="1800" b="0" i="0" u="none" strike="noStrike" baseline="0" dirty="0" err="1">
                <a:latin typeface="Poppins" panose="00000500000000000000" pitchFamily="2" charset="0"/>
                <a:cs typeface="Poppins" panose="00000500000000000000" pitchFamily="2" charset="0"/>
              </a:rPr>
              <a:t>homographies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for image </a:t>
            </a:r>
            <a:r>
              <a:rPr lang="en-US" sz="1800" b="0" i="0" u="none" strike="noStrike" baseline="0" dirty="0" err="1"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We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show the effectiveness of the methods 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comparing them with other methods both qualitatively and quantitatively </a:t>
            </a:r>
            <a:r>
              <a:rPr lang="it-IT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on </a:t>
            </a:r>
            <a:r>
              <a:rPr lang="it-IT" sz="1800" b="0" i="0" u="none" strike="noStrike" baseline="0" dirty="0" err="1">
                <a:latin typeface="Poppins" panose="00000500000000000000" pitchFamily="2" charset="0"/>
                <a:cs typeface="Poppins" panose="00000500000000000000" pitchFamily="2" charset="0"/>
              </a:rPr>
              <a:t>different</a:t>
            </a:r>
            <a:r>
              <a:rPr lang="it-IT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datasets.</a:t>
            </a:r>
            <a:endParaRPr lang="it-IT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5940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1A7DB83-E114-F227-11CB-2CDEF299C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it-IT" dirty="0">
                <a:solidFill>
                  <a:schemeClr val="tx1"/>
                </a:solidFill>
                <a:latin typeface="Oswald SemiBold" panose="00000700000000000000" pitchFamily="2" charset="0"/>
              </a:rPr>
              <a:t>AGENDA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2605D-4388-4345-79FA-8C622E5360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 l="5859" r="180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161118-E6BB-DB9E-54C4-182B412E65ED}"/>
              </a:ext>
            </a:extLst>
          </p:cNvPr>
          <p:cNvSpPr txBox="1">
            <a:spLocks/>
          </p:cNvSpPr>
          <p:nvPr/>
        </p:nvSpPr>
        <p:spPr>
          <a:xfrm>
            <a:off x="5154191" y="1857206"/>
            <a:ext cx="10515600" cy="3143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Introduction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Related</a:t>
            </a:r>
            <a:r>
              <a:rPr lang="it-IT" sz="20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work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Proposed</a:t>
            </a: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approach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Experiments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Conclusions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it-IT" sz="2000" cap="none" dirty="0">
              <a:solidFill>
                <a:schemeClr val="accent3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914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08F91002-7C83-C97A-4EA3-B3F278DD19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9962" b="12336"/>
          <a:stretch/>
        </p:blipFill>
        <p:spPr>
          <a:xfrm>
            <a:off x="20" y="6207760"/>
            <a:ext cx="12191980" cy="650240"/>
          </a:xfrm>
          <a:prstGeom prst="rect">
            <a:avLst/>
          </a:prstGeom>
        </p:spPr>
      </p:pic>
      <p:sp>
        <p:nvSpPr>
          <p:cNvPr id="11" name="Google Shape;73;p16">
            <a:extLst>
              <a:ext uri="{FF2B5EF4-FFF2-40B4-BE49-F238E27FC236}">
                <a16:creationId xmlns:a16="http://schemas.microsoft.com/office/drawing/2014/main" id="{2D2C4180-6F66-6703-54E4-054F0EA44B0E}"/>
              </a:ext>
            </a:extLst>
          </p:cNvPr>
          <p:cNvSpPr txBox="1">
            <a:spLocks/>
          </p:cNvSpPr>
          <p:nvPr/>
        </p:nvSpPr>
        <p:spPr>
          <a:xfrm>
            <a:off x="581470" y="1156730"/>
            <a:ext cx="7198074" cy="864364"/>
          </a:xfrm>
          <a:prstGeom prst="rect">
            <a:avLst/>
          </a:prstGeom>
          <a:effectLst/>
        </p:spPr>
        <p:txBody>
          <a:bodyPr spcFirstLastPara="1" vert="horz" lIns="91440" tIns="45720" rIns="91440" bIns="45720" rtlCol="0" anchor="t" anchorCtr="0">
            <a:normAutofit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914400"/>
            <a:r>
              <a:rPr lang="en-US" sz="6000" b="1" dirty="0">
                <a:solidFill>
                  <a:schemeClr val="tx1"/>
                </a:solidFill>
                <a:latin typeface="Oswald SemiBold" panose="00000700000000000000" pitchFamily="2" charset="0"/>
              </a:rPr>
              <a:t>RELATED WORK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14ABB07-21C6-A500-63FA-E5DB64B2E4BE}"/>
              </a:ext>
            </a:extLst>
          </p:cNvPr>
          <p:cNvSpPr txBox="1"/>
          <p:nvPr/>
        </p:nvSpPr>
        <p:spPr>
          <a:xfrm>
            <a:off x="581470" y="2360101"/>
            <a:ext cx="903722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it-IT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Schroeder et al.</a:t>
            </a:r>
            <a:r>
              <a:rPr lang="it-IT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(2011) - 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proposed four closed-form solutions to the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synchronization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problem for the specific task of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image alignment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Arrigoni et al.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(2020) - 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group in a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survey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several methods based on </a:t>
            </a:r>
            <a:r>
              <a:rPr lang="en-US" sz="1800" b="0" i="0" u="none" strike="noStrike" baseline="0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synchronization</a:t>
            </a:r>
            <a:r>
              <a:rPr lang="en-US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where the groups have a matrix representation, </a:t>
            </a:r>
            <a:r>
              <a:rPr lang="it-IT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that </a:t>
            </a:r>
            <a:r>
              <a:rPr lang="it-IT" sz="1800" b="0" i="0" u="none" strike="noStrike" baseline="0" dirty="0" err="1">
                <a:latin typeface="Poppins" panose="00000500000000000000" pitchFamily="2" charset="0"/>
                <a:cs typeface="Poppins" panose="00000500000000000000" pitchFamily="2" charset="0"/>
              </a:rPr>
              <a:t>allow</a:t>
            </a:r>
            <a:r>
              <a:rPr lang="it-IT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1800" b="0" i="0" u="none" strike="noStrike" baseline="0" dirty="0" err="1">
                <a:latin typeface="Poppins" panose="00000500000000000000" pitchFamily="2" charset="0"/>
                <a:cs typeface="Poppins" panose="00000500000000000000" pitchFamily="2" charset="0"/>
              </a:rPr>
              <a:t>closed-form</a:t>
            </a:r>
            <a:r>
              <a:rPr lang="it-IT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1800" b="0" i="0" u="none" strike="noStrike" baseline="0" dirty="0" err="1">
                <a:latin typeface="Poppins" panose="00000500000000000000" pitchFamily="2" charset="0"/>
                <a:cs typeface="Poppins" panose="00000500000000000000" pitchFamily="2" charset="0"/>
              </a:rPr>
              <a:t>solutions</a:t>
            </a:r>
            <a:r>
              <a:rPr lang="it-IT" sz="1800" b="0" i="0" u="none" strike="noStrike" baseline="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Dal Cin et al. </a:t>
            </a:r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(2021) -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proposed an algorithm (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MULTISYNC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) for solving the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synchronization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problem in the case of </a:t>
            </a:r>
            <a:r>
              <a:rPr lang="en-US" dirty="0">
                <a:solidFill>
                  <a:schemeClr val="accent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multi-graphs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it-IT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039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1A7DB83-E114-F227-11CB-2CDEF299C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it-IT" dirty="0">
                <a:solidFill>
                  <a:schemeClr val="tx1"/>
                </a:solidFill>
                <a:latin typeface="Oswald SemiBold" panose="00000700000000000000" pitchFamily="2" charset="0"/>
              </a:rPr>
              <a:t>AGENDA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2605D-4388-4345-79FA-8C622E5360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2000"/>
                    </a14:imgEffect>
                  </a14:imgLayer>
                </a14:imgProps>
              </a:ext>
            </a:extLst>
          </a:blip>
          <a:srcRect l="5859" r="180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</p:pic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4C161118-E6BB-DB9E-54C4-182B412E65ED}"/>
              </a:ext>
            </a:extLst>
          </p:cNvPr>
          <p:cNvSpPr txBox="1">
            <a:spLocks/>
          </p:cNvSpPr>
          <p:nvPr/>
        </p:nvSpPr>
        <p:spPr>
          <a:xfrm>
            <a:off x="5154191" y="1857205"/>
            <a:ext cx="10515600" cy="349372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Introduction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Related</a:t>
            </a: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work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Proposed</a:t>
            </a:r>
            <a:r>
              <a:rPr lang="it-IT" sz="2000" cap="none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2000" cap="none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approach</a:t>
            </a:r>
            <a:endParaRPr lang="it-IT" sz="2000" cap="none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700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Theoretical</a:t>
            </a:r>
            <a:r>
              <a:rPr lang="it-IT" sz="17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background</a:t>
            </a: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700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Main</a:t>
            </a:r>
            <a:r>
              <a:rPr lang="it-IT" sz="17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procedure</a:t>
            </a:r>
          </a:p>
          <a:p>
            <a:pPr marL="800100" lvl="1" indent="-342900" algn="l">
              <a:buFont typeface="Wingdings" panose="05000000000000000000" pitchFamily="2" charset="2"/>
              <a:buChar char="v"/>
            </a:pPr>
            <a:r>
              <a:rPr lang="it-IT" sz="17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Application: </a:t>
            </a:r>
            <a:r>
              <a:rPr lang="it-IT" sz="1700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partitioned</a:t>
            </a:r>
            <a:r>
              <a:rPr lang="it-IT" sz="17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sz="1700" dirty="0" err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mosaicing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 err="1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Experiments</a:t>
            </a: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sz="2000" cap="none" dirty="0">
                <a:solidFill>
                  <a:schemeClr val="accent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Conclusions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it-IT" sz="2000" cap="none" dirty="0">
              <a:solidFill>
                <a:schemeClr val="accent6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090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Univers Condensed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Univers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526</TotalTime>
  <Words>1408</Words>
  <Application>Microsoft Office PowerPoint</Application>
  <PresentationFormat>Widescreen</PresentationFormat>
  <Paragraphs>200</Paragraphs>
  <Slides>26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11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26</vt:i4>
      </vt:variant>
    </vt:vector>
  </HeadingPairs>
  <TitlesOfParts>
    <vt:vector size="38" baseType="lpstr">
      <vt:lpstr>Arial</vt:lpstr>
      <vt:lpstr>Calibri</vt:lpstr>
      <vt:lpstr>Calibri Light</vt:lpstr>
      <vt:lpstr>Gill Sans MT</vt:lpstr>
      <vt:lpstr>NimbusRomNo9L-Medi</vt:lpstr>
      <vt:lpstr>Oswald SemiBold</vt:lpstr>
      <vt:lpstr>Poppins</vt:lpstr>
      <vt:lpstr>Univers</vt:lpstr>
      <vt:lpstr>Univers Condensed</vt:lpstr>
      <vt:lpstr>Wingdings</vt:lpstr>
      <vt:lpstr>Wingdings 2</vt:lpstr>
      <vt:lpstr>DividendVTI</vt:lpstr>
      <vt:lpstr>RGB Image Mosaicing via Multi-graph synchronization</vt:lpstr>
      <vt:lpstr>AGENDA</vt:lpstr>
      <vt:lpstr>AGENDA</vt:lpstr>
      <vt:lpstr>Presentazione standard di PowerPoint</vt:lpstr>
      <vt:lpstr>Presentazione standard di PowerPoint</vt:lpstr>
      <vt:lpstr>Presentazione standard di PowerPoint</vt:lpstr>
      <vt:lpstr>AGENDA</vt:lpstr>
      <vt:lpstr>Presentazione standard di PowerPoint</vt:lpstr>
      <vt:lpstr>AGENDA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AGENDA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AGENDA</vt:lpstr>
      <vt:lpstr>Presentazione standard di PowerPoint</vt:lpstr>
      <vt:lpstr>Presentazione standard di PowerPoint</vt:lpstr>
      <vt:lpstr>Presentazione standard di PowerPoint</vt:lpstr>
      <vt:lpstr>THANK You FOR THE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RGB Image Mosaicing via Multi-graph synchronization</dc:title>
  <dc:creator>Corrado Fasana</dc:creator>
  <cp:lastModifiedBy>Corrado Fasana</cp:lastModifiedBy>
  <cp:revision>7</cp:revision>
  <dcterms:created xsi:type="dcterms:W3CDTF">2022-05-11T07:06:51Z</dcterms:created>
  <dcterms:modified xsi:type="dcterms:W3CDTF">2022-05-24T09:50:00Z</dcterms:modified>
</cp:coreProperties>
</file>

<file path=docProps/thumbnail.jpeg>
</file>